
<file path=[Content_Types].xml><?xml version="1.0" encoding="utf-8"?>
<Types xmlns="http://schemas.openxmlformats.org/package/2006/content-types">
  <Default Extension="avi" ContentType="video/x-msvideo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9" r:id="rId7"/>
    <p:sldId id="278" r:id="rId8"/>
    <p:sldId id="260" r:id="rId9"/>
    <p:sldId id="261" r:id="rId10"/>
    <p:sldId id="27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DC1CC1-E4DD-4FA2-AE51-0D55B289B68F}" v="61" dt="2022-05-10T21:06:06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0" y="817940"/>
            <a:ext cx="7302962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/>
              <a:t>OPTICAL FLOW TO TRACK AND DETECT CAR SPEED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3454" y="817941"/>
            <a:ext cx="4117911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Abhijit Mahalle (117472288)</a:t>
            </a:r>
          </a:p>
          <a:p>
            <a:r>
              <a:rPr lang="en-US" dirty="0"/>
              <a:t>Pradip Kathiriya(117678345)</a:t>
            </a:r>
          </a:p>
          <a:p>
            <a:r>
              <a:rPr lang="en-US" dirty="0" err="1"/>
              <a:t>Jeffin</a:t>
            </a:r>
            <a:r>
              <a:rPr lang="en-US" dirty="0"/>
              <a:t> </a:t>
            </a:r>
            <a:r>
              <a:rPr lang="en-US" dirty="0" err="1"/>
              <a:t>Kachappilly</a:t>
            </a:r>
            <a:r>
              <a:rPr lang="en-US" dirty="0"/>
              <a:t>(118293929)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F76-4843-4B3E-A77C-AE4CC90F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288"/>
            <a:ext cx="8610600" cy="1293028"/>
          </a:xfrm>
        </p:spPr>
        <p:txBody>
          <a:bodyPr/>
          <a:lstStyle/>
          <a:p>
            <a:r>
              <a:rPr lang="en-IN" dirty="0"/>
              <a:t>Result cont.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D9B7E-6271-43EE-8A5C-D935439AC34F}"/>
              </a:ext>
            </a:extLst>
          </p:cNvPr>
          <p:cNvSpPr txBox="1"/>
          <p:nvPr/>
        </p:nvSpPr>
        <p:spPr>
          <a:xfrm>
            <a:off x="3518647" y="1000651"/>
            <a:ext cx="5154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Video 3: Vehicle Speed – 25 MPH</a:t>
            </a:r>
          </a:p>
        </p:txBody>
      </p:sp>
      <p:pic>
        <p:nvPicPr>
          <p:cNvPr id="4" name="video25_output">
            <a:hlinkClick r:id="" action="ppaction://media"/>
            <a:extLst>
              <a:ext uri="{FF2B5EF4-FFF2-40B4-BE49-F238E27FC236}">
                <a16:creationId xmlns:a16="http://schemas.microsoft.com/office/drawing/2014/main" id="{950CA5F3-4A7E-41DD-9FA2-1DF847927C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7948" y="1642100"/>
            <a:ext cx="9272711" cy="5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F76-4843-4B3E-A77C-AE4CC90F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288"/>
            <a:ext cx="8610600" cy="1293028"/>
          </a:xfrm>
        </p:spPr>
        <p:txBody>
          <a:bodyPr/>
          <a:lstStyle/>
          <a:p>
            <a:r>
              <a:rPr lang="en-IN" dirty="0"/>
              <a:t>Result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CE62-FD71-4811-AD70-E804E3BB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0918"/>
            <a:ext cx="11506200" cy="4927767"/>
          </a:xfrm>
        </p:spPr>
        <p:txBody>
          <a:bodyPr/>
          <a:lstStyle/>
          <a:p>
            <a:pPr lvl="1"/>
            <a:r>
              <a:rPr lang="en-IN" sz="2800" dirty="0"/>
              <a:t>Comparison with actual speed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FC93DCA-07B3-460D-A081-9CC3B9E5D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6" t="4956" r="6564"/>
          <a:stretch/>
        </p:blipFill>
        <p:spPr>
          <a:xfrm>
            <a:off x="8321879" y="3766656"/>
            <a:ext cx="3752676" cy="30195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F0C3245-B490-4C3E-AE2F-719D58A18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3" t="2864" r="6668"/>
          <a:stretch/>
        </p:blipFill>
        <p:spPr>
          <a:xfrm>
            <a:off x="4226091" y="2825052"/>
            <a:ext cx="4034796" cy="32387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104F20A-6316-42F2-B543-B8E0449EF2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8" t="3687" r="6435"/>
          <a:stretch/>
        </p:blipFill>
        <p:spPr>
          <a:xfrm>
            <a:off x="117445" y="1820410"/>
            <a:ext cx="4034796" cy="326900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7774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F76-4843-4B3E-A77C-AE4CC90F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288"/>
            <a:ext cx="8610600" cy="1293028"/>
          </a:xfrm>
        </p:spPr>
        <p:txBody>
          <a:bodyPr/>
          <a:lstStyle/>
          <a:p>
            <a:r>
              <a:rPr lang="en-IN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CE62-FD71-4811-AD70-E804E3BB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62316"/>
            <a:ext cx="10820400" cy="475636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sz="2800" dirty="0"/>
              <a:t>There must be only one vehicle in the video.</a:t>
            </a:r>
          </a:p>
          <a:p>
            <a:pPr marL="457200" indent="-457200">
              <a:buAutoNum type="arabicPeriod"/>
            </a:pPr>
            <a:r>
              <a:rPr lang="en-IN" sz="2800" dirty="0"/>
              <a:t>Camera must capture the vehicle from the side and not from the front and back.</a:t>
            </a:r>
          </a:p>
          <a:p>
            <a:pPr marL="457200" indent="-457200">
              <a:buAutoNum type="arabicPeriod"/>
            </a:pPr>
            <a:r>
              <a:rPr lang="en-IN" sz="2800" dirty="0"/>
              <a:t>Longitudinal plane (Sagittal plane) of the vehicle must be perpendicular to the optical axis of the camera.</a:t>
            </a:r>
          </a:p>
          <a:p>
            <a:pPr marL="457200" indent="-457200">
              <a:buAutoNum type="arabicPeriod"/>
            </a:pPr>
            <a:r>
              <a:rPr lang="en-IN" sz="2800" dirty="0"/>
              <a:t>The perpendicular distance between the camera’s coordinate frame and the longitudinal plane of the vehicle must remain constant. </a:t>
            </a:r>
          </a:p>
          <a:p>
            <a:pPr marL="457200" indent="-457200">
              <a:buAutoNum type="arabicPeriod"/>
            </a:pPr>
            <a:r>
              <a:rPr lang="en-IN" sz="2800" dirty="0"/>
              <a:t>Vehicle must have some feature that can be detected using a feature detector.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68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F76-4843-4B3E-A77C-AE4CC90F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288"/>
            <a:ext cx="8610600" cy="1293028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CE62-FD71-4811-AD70-E804E3BB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62316"/>
            <a:ext cx="10820400" cy="475636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sz="2800" dirty="0"/>
              <a:t>Developed and implemented a pipeline to detect the vehicle and measure its speed using Sparse Optical Flow.</a:t>
            </a:r>
          </a:p>
          <a:p>
            <a:pPr marL="457200" indent="-457200">
              <a:buAutoNum type="arabicPeriod"/>
            </a:pPr>
            <a:endParaRPr lang="en-IN" sz="2800" dirty="0"/>
          </a:p>
          <a:p>
            <a:pPr marL="457200" indent="-457200">
              <a:buAutoNum type="arabicPeriod"/>
            </a:pPr>
            <a:r>
              <a:rPr lang="en-IN" sz="2800" dirty="0"/>
              <a:t>Detected the speed of the vehicle moving with three different speeds of 10 mph, 20 mph, and 25 mph with an accuracy of 99.99%, 97.22%, and 99.98% respectively. </a:t>
            </a:r>
          </a:p>
          <a:p>
            <a:pPr marL="457200" indent="-457200">
              <a:buAutoNum type="arabicPeriod"/>
            </a:pPr>
            <a:endParaRPr lang="en-IN" dirty="0"/>
          </a:p>
          <a:p>
            <a:pPr marL="457200" indent="-4572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839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F76-4843-4B3E-A77C-AE4CC90F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288"/>
            <a:ext cx="8610600" cy="1293028"/>
          </a:xfrm>
        </p:spPr>
        <p:txBody>
          <a:bodyPr/>
          <a:lstStyle/>
          <a:p>
            <a:r>
              <a:rPr lang="en-IN" dirty="0"/>
              <a:t>What we have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CE62-FD71-4811-AD70-E804E3BB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62316"/>
            <a:ext cx="10820400" cy="475636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sz="2800" dirty="0"/>
              <a:t>Optical flow theory</a:t>
            </a:r>
          </a:p>
          <a:p>
            <a:pPr marL="457200" indent="-457200">
              <a:buAutoNum type="arabicPeriod"/>
            </a:pPr>
            <a:r>
              <a:rPr lang="en-IN" sz="2800" dirty="0"/>
              <a:t>Application of optical flow to detect the speed using the Lucas-</a:t>
            </a:r>
            <a:r>
              <a:rPr lang="en-IN" sz="2800" dirty="0" err="1"/>
              <a:t>Kanade</a:t>
            </a:r>
            <a:r>
              <a:rPr lang="en-IN" sz="2800" dirty="0"/>
              <a:t> method.</a:t>
            </a:r>
          </a:p>
          <a:p>
            <a:pPr marL="457200" indent="-457200">
              <a:buAutoNum type="arabicPeriod"/>
            </a:pPr>
            <a:r>
              <a:rPr lang="en-IN" sz="2800" dirty="0"/>
              <a:t>Application of optical flow to detect the speed using feature matching technique.</a:t>
            </a:r>
          </a:p>
          <a:p>
            <a:pPr marL="457200" indent="-457200">
              <a:buAutoNum type="arabicPeriod"/>
            </a:pPr>
            <a:r>
              <a:rPr lang="en-IN" sz="2800" dirty="0"/>
              <a:t>Procedure to pre-process the images for optical flow application.</a:t>
            </a:r>
          </a:p>
          <a:p>
            <a:pPr marL="457200" indent="-457200">
              <a:buAutoNum type="arabicPeriod"/>
            </a:pPr>
            <a:endParaRPr lang="en-IN" dirty="0"/>
          </a:p>
          <a:p>
            <a:pPr marL="457200" indent="-457200">
              <a:buAutoNum type="arabicPeriod"/>
            </a:pPr>
            <a:endParaRPr lang="en-IN" dirty="0"/>
          </a:p>
          <a:p>
            <a:pPr marL="457200" indent="-4572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13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CE62-FD71-4811-AD70-E804E3BB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62316"/>
            <a:ext cx="10820400" cy="4756369"/>
          </a:xfrm>
        </p:spPr>
        <p:txBody>
          <a:bodyPr/>
          <a:lstStyle/>
          <a:p>
            <a:pPr marL="457200" indent="-457200">
              <a:buAutoNum type="arabicPeriod"/>
            </a:pPr>
            <a:endParaRPr lang="en-IN" dirty="0"/>
          </a:p>
          <a:p>
            <a:pPr marL="457200" indent="-457200">
              <a:buAutoNum type="arabicPeriod"/>
            </a:pPr>
            <a:endParaRPr lang="en-IN" dirty="0"/>
          </a:p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D349A-30B0-49B1-B446-AA0FB2F993F3}"/>
              </a:ext>
            </a:extLst>
          </p:cNvPr>
          <p:cNvSpPr txBox="1"/>
          <p:nvPr/>
        </p:nvSpPr>
        <p:spPr>
          <a:xfrm>
            <a:off x="1573306" y="1823058"/>
            <a:ext cx="8753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Algerian" panose="04020705040A02060702" pitchFamily="82" charset="0"/>
              </a:rPr>
              <a:t>Thank you!</a:t>
            </a:r>
          </a:p>
          <a:p>
            <a:endParaRPr lang="en-IN" sz="7200" dirty="0">
              <a:latin typeface="Algerian" panose="04020705040A02060702" pitchFamily="82" charset="0"/>
            </a:endParaRPr>
          </a:p>
          <a:p>
            <a:r>
              <a:rPr lang="en-IN" sz="7200" dirty="0">
                <a:latin typeface="Algerian" panose="04020705040A02060702" pitchFamily="82" charset="0"/>
              </a:rPr>
              <a:t>Questions</a:t>
            </a:r>
            <a:r>
              <a:rPr lang="en-IN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381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62" y="-75929"/>
            <a:ext cx="7434070" cy="147433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2162" y="1322471"/>
            <a:ext cx="7549544" cy="52934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b="1" u="sng" dirty="0"/>
              <a:t>Problem</a:t>
            </a:r>
            <a:r>
              <a:rPr lang="en-US" sz="2600" dirty="0"/>
              <a:t>: Detect and measure the speed of the vehicle using optical flow </a:t>
            </a:r>
          </a:p>
          <a:p>
            <a:pPr>
              <a:lnSpc>
                <a:spcPct val="100000"/>
              </a:lnSpc>
            </a:pPr>
            <a:r>
              <a:rPr lang="en-US" sz="2600" b="1" u="sng" dirty="0"/>
              <a:t>Input:</a:t>
            </a:r>
            <a:r>
              <a:rPr lang="en-US" sz="2600" b="1" dirty="0"/>
              <a:t> </a:t>
            </a:r>
            <a:r>
              <a:rPr lang="en-US" sz="2600" dirty="0"/>
              <a:t>Video of passing by vehicle taken from the side</a:t>
            </a:r>
          </a:p>
          <a:p>
            <a:pPr>
              <a:lnSpc>
                <a:spcPct val="100000"/>
              </a:lnSpc>
            </a:pPr>
            <a:endParaRPr lang="en-US" sz="2000" b="1" u="sng" dirty="0"/>
          </a:p>
          <a:p>
            <a:pPr>
              <a:lnSpc>
                <a:spcPct val="100000"/>
              </a:lnSpc>
            </a:pPr>
            <a:endParaRPr lang="en-US" sz="2000" b="1" u="sng" dirty="0"/>
          </a:p>
          <a:p>
            <a:pPr marL="0" indent="0">
              <a:lnSpc>
                <a:spcPct val="100000"/>
              </a:lnSpc>
              <a:buNone/>
            </a:pPr>
            <a:endParaRPr lang="en-US" sz="2000" b="1" u="sng" dirty="0"/>
          </a:p>
          <a:p>
            <a:pPr marL="0" indent="0">
              <a:lnSpc>
                <a:spcPct val="100000"/>
              </a:lnSpc>
              <a:buNone/>
            </a:pPr>
            <a:endParaRPr lang="en-US" sz="2000" b="1" u="sng" dirty="0"/>
          </a:p>
          <a:p>
            <a:pPr marL="0" indent="0">
              <a:lnSpc>
                <a:spcPct val="100000"/>
              </a:lnSpc>
              <a:buNone/>
            </a:pPr>
            <a:endParaRPr lang="en-US" sz="2000" b="1" u="sng" dirty="0"/>
          </a:p>
          <a:p>
            <a:pPr>
              <a:lnSpc>
                <a:spcPct val="100000"/>
              </a:lnSpc>
            </a:pPr>
            <a:r>
              <a:rPr lang="en-US" sz="2600" b="1" u="sng" dirty="0"/>
              <a:t>Output:</a:t>
            </a:r>
            <a:r>
              <a:rPr lang="en-US" sz="2600" b="1" dirty="0"/>
              <a:t> </a:t>
            </a:r>
            <a:r>
              <a:rPr lang="en-US" sz="2600" dirty="0"/>
              <a:t>Video tracking and showing the speed of the vehicle measured in mph.</a:t>
            </a:r>
            <a:endParaRPr lang="en-US" sz="2600" b="1" u="sng" dirty="0"/>
          </a:p>
        </p:txBody>
      </p:sp>
      <p:pic>
        <p:nvPicPr>
          <p:cNvPr id="5" name="WhatsApp Video 2022-05-10 at 3.31.00 PM">
            <a:hlinkClick r:id="" action="ppaction://media"/>
            <a:extLst>
              <a:ext uri="{FF2B5EF4-FFF2-40B4-BE49-F238E27FC236}">
                <a16:creationId xmlns:a16="http://schemas.microsoft.com/office/drawing/2014/main" id="{483C30E2-3131-4F63-9E4D-EDAE94D3E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6652" y="3329444"/>
            <a:ext cx="3240314" cy="18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B867-4529-4AD1-8702-FA15FD9A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26" y="387751"/>
            <a:ext cx="10820400" cy="839575"/>
          </a:xfrm>
        </p:spPr>
        <p:txBody>
          <a:bodyPr>
            <a:normAutofit/>
          </a:bodyPr>
          <a:lstStyle/>
          <a:p>
            <a:r>
              <a:rPr lang="en-IN" sz="3600" dirty="0" err="1"/>
              <a:t>BackGround</a:t>
            </a:r>
            <a:r>
              <a:rPr lang="en-IN" sz="3600" dirty="0"/>
              <a:t> &amp; 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BF3B3-60C7-7599-955B-088C1AACB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1905"/>
            <a:ext cx="10820400" cy="5377835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/>
              <a:t>What is optical flow?</a:t>
            </a:r>
          </a:p>
          <a:p>
            <a:pPr marL="0" indent="0">
              <a:buNone/>
            </a:pPr>
            <a:r>
              <a:rPr lang="en-IN" sz="2800" dirty="0"/>
              <a:t>Optical flow is the pattern of apparent motion of image objects between two consecutive frames.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sz="2800" dirty="0"/>
              <a:t>Classical approach:</a:t>
            </a:r>
          </a:p>
          <a:p>
            <a:pPr marL="457200" lvl="1" indent="0">
              <a:buNone/>
            </a:pPr>
            <a:r>
              <a:rPr lang="en-IN" sz="2600" dirty="0"/>
              <a:t>Dense optical flow</a:t>
            </a:r>
          </a:p>
          <a:p>
            <a:pPr lvl="1"/>
            <a:r>
              <a:rPr lang="en-IN" sz="2600" dirty="0"/>
              <a:t>Lucas </a:t>
            </a:r>
            <a:r>
              <a:rPr lang="en-IN" sz="2600" dirty="0" err="1"/>
              <a:t>Kanade</a:t>
            </a:r>
            <a:endParaRPr lang="en-IN" sz="2600" dirty="0"/>
          </a:p>
          <a:p>
            <a:pPr lvl="1"/>
            <a:r>
              <a:rPr lang="en-IN" sz="2600" dirty="0"/>
              <a:t>Horn and </a:t>
            </a:r>
            <a:r>
              <a:rPr lang="en-IN" sz="2600" dirty="0" err="1"/>
              <a:t>Schunck</a:t>
            </a:r>
            <a:endParaRPr lang="en-IN" sz="2600" dirty="0"/>
          </a:p>
          <a:p>
            <a:pPr marL="457200" lvl="1" indent="0">
              <a:buNone/>
            </a:pPr>
            <a:endParaRPr lang="en-IN" sz="2600" dirty="0"/>
          </a:p>
          <a:p>
            <a:pPr marL="0" indent="0">
              <a:buNone/>
            </a:pPr>
            <a:r>
              <a:rPr lang="en-IN" sz="2800" dirty="0"/>
              <a:t>Deep Learning approach:</a:t>
            </a:r>
          </a:p>
          <a:p>
            <a:pPr lvl="1"/>
            <a:r>
              <a:rPr lang="en-IN" sz="2600" dirty="0"/>
              <a:t>Most of the work has been associated with dashcam videos.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986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B867-4529-4AD1-8702-FA15FD9A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26" y="387751"/>
            <a:ext cx="10820400" cy="839575"/>
          </a:xfrm>
        </p:spPr>
        <p:txBody>
          <a:bodyPr>
            <a:normAutofit/>
          </a:bodyPr>
          <a:lstStyle/>
          <a:p>
            <a:r>
              <a:rPr lang="en-IN" sz="3600" dirty="0"/>
              <a:t>Computer vision pipeline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2B4E6F-1E8A-4462-986B-3A6D457C3EEF}"/>
              </a:ext>
            </a:extLst>
          </p:cNvPr>
          <p:cNvSpPr/>
          <p:nvPr/>
        </p:nvSpPr>
        <p:spPr>
          <a:xfrm>
            <a:off x="893780" y="1864015"/>
            <a:ext cx="2218545" cy="8395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1. Input video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138993-EF0E-4785-9A69-DC20A7C8273D}"/>
              </a:ext>
            </a:extLst>
          </p:cNvPr>
          <p:cNvSpPr/>
          <p:nvPr/>
        </p:nvSpPr>
        <p:spPr>
          <a:xfrm>
            <a:off x="3751904" y="1864015"/>
            <a:ext cx="2218545" cy="8395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2. Read two consecutive frame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5EC2CE-7D89-4CD9-AB52-9DC0EB1A2500}"/>
              </a:ext>
            </a:extLst>
          </p:cNvPr>
          <p:cNvSpPr/>
          <p:nvPr/>
        </p:nvSpPr>
        <p:spPr>
          <a:xfrm>
            <a:off x="6610028" y="1864015"/>
            <a:ext cx="2218545" cy="8395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3. Pre-Processing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1428C4-AEF8-439E-B7C4-C2CD9B83D48A}"/>
              </a:ext>
            </a:extLst>
          </p:cNvPr>
          <p:cNvSpPr/>
          <p:nvPr/>
        </p:nvSpPr>
        <p:spPr>
          <a:xfrm>
            <a:off x="9468152" y="3584783"/>
            <a:ext cx="2218545" cy="8395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5. region of interest(ROI)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343CE5-0E0E-4675-B563-B6C3A091B684}"/>
              </a:ext>
            </a:extLst>
          </p:cNvPr>
          <p:cNvSpPr/>
          <p:nvPr/>
        </p:nvSpPr>
        <p:spPr>
          <a:xfrm>
            <a:off x="6593804" y="3640084"/>
            <a:ext cx="2218545" cy="8395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6. SIFT to detect feature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8845933-6700-440C-B87D-D8BA7A5AFBF5}"/>
              </a:ext>
            </a:extLst>
          </p:cNvPr>
          <p:cNvSpPr/>
          <p:nvPr/>
        </p:nvSpPr>
        <p:spPr>
          <a:xfrm>
            <a:off x="3735680" y="3637716"/>
            <a:ext cx="2218545" cy="8356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7. Feature displacement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10F1D2-A4C5-43D8-9FB3-FA2052F062EC}"/>
              </a:ext>
            </a:extLst>
          </p:cNvPr>
          <p:cNvSpPr/>
          <p:nvPr/>
        </p:nvSpPr>
        <p:spPr>
          <a:xfrm>
            <a:off x="871926" y="3631634"/>
            <a:ext cx="2224168" cy="8356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9. Measure speed 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E0FE43B-4759-4466-845C-1E33F55003F0}"/>
              </a:ext>
            </a:extLst>
          </p:cNvPr>
          <p:cNvSpPr/>
          <p:nvPr/>
        </p:nvSpPr>
        <p:spPr>
          <a:xfrm>
            <a:off x="3112323" y="2163821"/>
            <a:ext cx="633754" cy="2698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A314B5B-9E8C-43D1-921A-0D8A90B8E172}"/>
              </a:ext>
            </a:extLst>
          </p:cNvPr>
          <p:cNvSpPr/>
          <p:nvPr/>
        </p:nvSpPr>
        <p:spPr>
          <a:xfrm>
            <a:off x="5970448" y="2163820"/>
            <a:ext cx="633754" cy="2698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18524D-8100-41C0-B248-6797AE8CB330}"/>
              </a:ext>
            </a:extLst>
          </p:cNvPr>
          <p:cNvSpPr/>
          <p:nvPr/>
        </p:nvSpPr>
        <p:spPr>
          <a:xfrm>
            <a:off x="9468152" y="1907341"/>
            <a:ext cx="2218545" cy="8395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4. Detect vehicle by detecting contour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87D689E-7BFE-47F4-97DD-EEC7E8D3C8AF}"/>
              </a:ext>
            </a:extLst>
          </p:cNvPr>
          <p:cNvSpPr/>
          <p:nvPr/>
        </p:nvSpPr>
        <p:spPr>
          <a:xfrm>
            <a:off x="8834400" y="2192218"/>
            <a:ext cx="639581" cy="2698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0E75C5-F566-400D-82B9-864C91B8F1FB}"/>
              </a:ext>
            </a:extLst>
          </p:cNvPr>
          <p:cNvSpPr/>
          <p:nvPr/>
        </p:nvSpPr>
        <p:spPr>
          <a:xfrm rot="5400000">
            <a:off x="10143116" y="3011644"/>
            <a:ext cx="839577" cy="31012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287DD46-C675-4343-9136-C4DC68CF2A94}"/>
              </a:ext>
            </a:extLst>
          </p:cNvPr>
          <p:cNvSpPr/>
          <p:nvPr/>
        </p:nvSpPr>
        <p:spPr>
          <a:xfrm rot="10800000">
            <a:off x="5959851" y="3935449"/>
            <a:ext cx="633951" cy="2698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E5C608E-E7D0-463A-8C2A-2D573323096C}"/>
              </a:ext>
            </a:extLst>
          </p:cNvPr>
          <p:cNvSpPr/>
          <p:nvPr/>
        </p:nvSpPr>
        <p:spPr>
          <a:xfrm rot="10800000">
            <a:off x="3101719" y="3935450"/>
            <a:ext cx="622506" cy="2698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66A1E22-8661-44D6-8CC1-C499A5C49EC9}"/>
              </a:ext>
            </a:extLst>
          </p:cNvPr>
          <p:cNvSpPr/>
          <p:nvPr/>
        </p:nvSpPr>
        <p:spPr>
          <a:xfrm>
            <a:off x="3730048" y="4713221"/>
            <a:ext cx="2218545" cy="107946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8. Measure pixel/mm by taking reference in the scene</a:t>
            </a:r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04C289CB-09E8-4298-8957-C941911135DF}"/>
              </a:ext>
            </a:extLst>
          </p:cNvPr>
          <p:cNvSpPr/>
          <p:nvPr/>
        </p:nvSpPr>
        <p:spPr>
          <a:xfrm flipH="1">
            <a:off x="3324696" y="4150947"/>
            <a:ext cx="405350" cy="1193799"/>
          </a:xfrm>
          <a:prstGeom prst="bentUpArrow">
            <a:avLst>
              <a:gd name="adj1" fmla="val 25000"/>
              <a:gd name="adj2" fmla="val 26566"/>
              <a:gd name="adj3" fmla="val 25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AFC8E9C-F30A-4597-B316-FA11D375FE40}"/>
              </a:ext>
            </a:extLst>
          </p:cNvPr>
          <p:cNvSpPr/>
          <p:nvPr/>
        </p:nvSpPr>
        <p:spPr>
          <a:xfrm rot="10800000">
            <a:off x="8822633" y="3935449"/>
            <a:ext cx="633951" cy="26982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61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FB2F-D3D9-4D3B-B6A2-72F888854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r>
              <a:rPr lang="en-IN" dirty="0"/>
              <a:t>Flow Chart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5905A0C1-54DD-40BB-A6CF-78DC7978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410" y="839020"/>
            <a:ext cx="9282124" cy="5930896"/>
          </a:xfrm>
        </p:spPr>
      </p:pic>
    </p:spTree>
    <p:extLst>
      <p:ext uri="{BB962C8B-B14F-4D97-AF65-F5344CB8AC3E}">
        <p14:creationId xmlns:p14="http://schemas.microsoft.com/office/powerpoint/2010/main" val="417742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F76-4843-4B3E-A77C-AE4CC90F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288"/>
            <a:ext cx="8610600" cy="1293028"/>
          </a:xfrm>
        </p:spPr>
        <p:txBody>
          <a:bodyPr/>
          <a:lstStyle/>
          <a:p>
            <a:r>
              <a:rPr lang="en-IN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CE62-FD71-4811-AD70-E804E3BB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62316"/>
            <a:ext cx="10820400" cy="4756369"/>
          </a:xfrm>
        </p:spPr>
        <p:txBody>
          <a:bodyPr/>
          <a:lstStyle/>
          <a:p>
            <a:r>
              <a:rPr lang="en-IN" sz="2800" dirty="0"/>
              <a:t>Intermediate Result: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 descr="A black and white photo of a car&#10;&#10;Description automatically generated with low confidence">
            <a:extLst>
              <a:ext uri="{FF2B5EF4-FFF2-40B4-BE49-F238E27FC236}">
                <a16:creationId xmlns:a16="http://schemas.microsoft.com/office/drawing/2014/main" id="{C482E9A5-07AD-45EA-B7C5-BD15927B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09" y="1978828"/>
            <a:ext cx="8653382" cy="1553032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6AB089-0E5B-4A4F-ABBE-69A9980E0849}"/>
              </a:ext>
            </a:extLst>
          </p:cNvPr>
          <p:cNvSpPr txBox="1"/>
          <p:nvPr/>
        </p:nvSpPr>
        <p:spPr>
          <a:xfrm>
            <a:off x="2895600" y="3750103"/>
            <a:ext cx="776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Fig. 1: Difference between two consecutive frames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9BB8AA8-7E98-49CB-927C-C20B68E51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309" y="4430011"/>
            <a:ext cx="8653382" cy="1521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0F1518-08A7-43C6-BE5A-2687747CC9DB}"/>
              </a:ext>
            </a:extLst>
          </p:cNvPr>
          <p:cNvSpPr txBox="1"/>
          <p:nvPr/>
        </p:nvSpPr>
        <p:spPr>
          <a:xfrm>
            <a:off x="2895599" y="6112992"/>
            <a:ext cx="7297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Fig. 2: Thresholding and morphological closing</a:t>
            </a:r>
          </a:p>
        </p:txBody>
      </p:sp>
    </p:spTree>
    <p:extLst>
      <p:ext uri="{BB962C8B-B14F-4D97-AF65-F5344CB8AC3E}">
        <p14:creationId xmlns:p14="http://schemas.microsoft.com/office/powerpoint/2010/main" val="1449639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F76-4843-4B3E-A77C-AE4CC90F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288"/>
            <a:ext cx="8610600" cy="1293028"/>
          </a:xfrm>
        </p:spPr>
        <p:txBody>
          <a:bodyPr/>
          <a:lstStyle/>
          <a:p>
            <a:r>
              <a:rPr lang="en-IN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CE62-FD71-4811-AD70-E804E3BB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7" y="1035424"/>
            <a:ext cx="11161059" cy="5653288"/>
          </a:xfrm>
        </p:spPr>
        <p:txBody>
          <a:bodyPr/>
          <a:lstStyle/>
          <a:p>
            <a:r>
              <a:rPr lang="en-IN" sz="2800" dirty="0"/>
              <a:t>Intermediate Result: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AB089-0E5B-4A4F-ABBE-69A9980E0849}"/>
              </a:ext>
            </a:extLst>
          </p:cNvPr>
          <p:cNvSpPr txBox="1"/>
          <p:nvPr/>
        </p:nvSpPr>
        <p:spPr>
          <a:xfrm>
            <a:off x="2895600" y="3750103"/>
            <a:ext cx="7527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Fig. 3: Detecting vehicle using contours</a:t>
            </a:r>
          </a:p>
        </p:txBody>
      </p:sp>
      <p:pic>
        <p:nvPicPr>
          <p:cNvPr id="10" name="Picture 9" descr="A picture containing text, car, road, outdoor&#10;&#10;Description automatically generated">
            <a:extLst>
              <a:ext uri="{FF2B5EF4-FFF2-40B4-BE49-F238E27FC236}">
                <a16:creationId xmlns:a16="http://schemas.microsoft.com/office/drawing/2014/main" id="{A3B2FEB6-C807-41C4-839D-D7934A83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10" y="4441032"/>
            <a:ext cx="8653382" cy="1447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3B9CF-E754-44FF-9282-9FF75A532D11}"/>
              </a:ext>
            </a:extLst>
          </p:cNvPr>
          <p:cNvSpPr txBox="1"/>
          <p:nvPr/>
        </p:nvSpPr>
        <p:spPr>
          <a:xfrm>
            <a:off x="4616824" y="6046318"/>
            <a:ext cx="8369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Fig. 4 : SIFT in ROI</a:t>
            </a:r>
          </a:p>
        </p:txBody>
      </p:sp>
      <p:pic>
        <p:nvPicPr>
          <p:cNvPr id="5" name="Picture 4" descr="A silver truck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718CF6F1-6945-4A65-8E79-5449FF60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86" y="1513413"/>
            <a:ext cx="3976337" cy="22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F76-4843-4B3E-A77C-AE4CC90F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288"/>
            <a:ext cx="8610600" cy="1293028"/>
          </a:xfrm>
        </p:spPr>
        <p:txBody>
          <a:bodyPr/>
          <a:lstStyle/>
          <a:p>
            <a:r>
              <a:rPr lang="en-IN" dirty="0"/>
              <a:t>Result cont.</a:t>
            </a:r>
          </a:p>
        </p:txBody>
      </p:sp>
      <p:pic>
        <p:nvPicPr>
          <p:cNvPr id="4" name="video10_output">
            <a:hlinkClick r:id="" action="ppaction://media"/>
            <a:extLst>
              <a:ext uri="{FF2B5EF4-FFF2-40B4-BE49-F238E27FC236}">
                <a16:creationId xmlns:a16="http://schemas.microsoft.com/office/drawing/2014/main" id="{7899833B-F960-4C99-92B9-8709EABCE8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223" y="1484079"/>
            <a:ext cx="9363604" cy="5267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D9B7E-6271-43EE-8A5C-D935439AC34F}"/>
              </a:ext>
            </a:extLst>
          </p:cNvPr>
          <p:cNvSpPr txBox="1"/>
          <p:nvPr/>
        </p:nvSpPr>
        <p:spPr>
          <a:xfrm>
            <a:off x="3952534" y="1024132"/>
            <a:ext cx="530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Video 1: Vehicle Speed – 10 MPH</a:t>
            </a:r>
          </a:p>
        </p:txBody>
      </p:sp>
    </p:spTree>
    <p:extLst>
      <p:ext uri="{BB962C8B-B14F-4D97-AF65-F5344CB8AC3E}">
        <p14:creationId xmlns:p14="http://schemas.microsoft.com/office/powerpoint/2010/main" val="363661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BF76-4843-4B3E-A77C-AE4CC90F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9288"/>
            <a:ext cx="8610600" cy="1293028"/>
          </a:xfrm>
        </p:spPr>
        <p:txBody>
          <a:bodyPr/>
          <a:lstStyle/>
          <a:p>
            <a:r>
              <a:rPr lang="en-IN" dirty="0"/>
              <a:t>Result cont.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D9B7E-6271-43EE-8A5C-D935439AC34F}"/>
              </a:ext>
            </a:extLst>
          </p:cNvPr>
          <p:cNvSpPr txBox="1"/>
          <p:nvPr/>
        </p:nvSpPr>
        <p:spPr>
          <a:xfrm>
            <a:off x="4047702" y="1131424"/>
            <a:ext cx="524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Video 2: Vehicle Speed – 20 MPH</a:t>
            </a:r>
          </a:p>
        </p:txBody>
      </p:sp>
      <p:pic>
        <p:nvPicPr>
          <p:cNvPr id="6" name="video20_output">
            <a:hlinkClick r:id="" action="ppaction://media"/>
            <a:extLst>
              <a:ext uri="{FF2B5EF4-FFF2-40B4-BE49-F238E27FC236}">
                <a16:creationId xmlns:a16="http://schemas.microsoft.com/office/drawing/2014/main" id="{187146B0-8EE1-4446-80B5-2C39BE8805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254" y="1593089"/>
            <a:ext cx="9286236" cy="52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1039</TotalTime>
  <Words>435</Words>
  <Application>Microsoft Office PowerPoint</Application>
  <PresentationFormat>Widescreen</PresentationFormat>
  <Paragraphs>71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Algerian</vt:lpstr>
      <vt:lpstr>Arial</vt:lpstr>
      <vt:lpstr>Calibri</vt:lpstr>
      <vt:lpstr>Century Gothic</vt:lpstr>
      <vt:lpstr>Vapor Trail</vt:lpstr>
      <vt:lpstr>OPTICAL FLOW TO TRACK AND DETECT CAR SPEED</vt:lpstr>
      <vt:lpstr>Introduction</vt:lpstr>
      <vt:lpstr>BackGround &amp; LITERATURE REVIEW</vt:lpstr>
      <vt:lpstr>Computer vision pipeline</vt:lpstr>
      <vt:lpstr>Flow Chart</vt:lpstr>
      <vt:lpstr>Result</vt:lpstr>
      <vt:lpstr>Result</vt:lpstr>
      <vt:lpstr>Result cont.</vt:lpstr>
      <vt:lpstr>Result cont.</vt:lpstr>
      <vt:lpstr>Result cont.</vt:lpstr>
      <vt:lpstr>Result cont.</vt:lpstr>
      <vt:lpstr>limitations</vt:lpstr>
      <vt:lpstr>Conclusion</vt:lpstr>
      <vt:lpstr>What we have learned?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Pradip Kathiriya</dc:creator>
  <cp:lastModifiedBy>Abhijeet Mahalle</cp:lastModifiedBy>
  <cp:revision>5</cp:revision>
  <dcterms:created xsi:type="dcterms:W3CDTF">2022-05-10T18:37:56Z</dcterms:created>
  <dcterms:modified xsi:type="dcterms:W3CDTF">2022-05-11T13:30:22Z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